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303" r:id="rId2"/>
  </p:sldIdLst>
  <p:sldSz cx="49377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0" userDrawn="1">
          <p15:clr>
            <a:srgbClr val="A4A3A4"/>
          </p15:clr>
        </p15:guide>
        <p15:guide id="2" pos="15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636"/>
    <a:srgbClr val="00539B"/>
    <a:srgbClr val="51BFD2"/>
    <a:srgbClr val="4472C4"/>
    <a:srgbClr val="000099"/>
    <a:srgbClr val="F27637"/>
    <a:srgbClr val="F27638"/>
    <a:srgbClr val="FF6600"/>
    <a:srgbClr val="FF0000"/>
    <a:srgbClr val="FA4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87FBD-977B-4225-850D-E45C18A8CA08}" v="83" dt="2020-07-17T20:16:07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736" autoAdjust="0"/>
  </p:normalViewPr>
  <p:slideViewPr>
    <p:cSldViewPr snapToGrid="0" showGuides="1">
      <p:cViewPr varScale="1">
        <p:scale>
          <a:sx n="11" d="100"/>
          <a:sy n="11" d="100"/>
        </p:scale>
        <p:origin x="154" y="317"/>
      </p:cViewPr>
      <p:guideLst>
        <p:guide orient="horz" pos="1680"/>
        <p:guide pos="15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B2052-ED9A-4A7A-ABA3-9F1F19F25248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6820-6980-4FDF-BA50-CA84A9E0D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1pPr>
    <a:lvl2pPr marL="489724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2pPr>
    <a:lvl3pPr marL="979448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3pPr>
    <a:lvl4pPr marL="1469168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4pPr>
    <a:lvl5pPr marL="1958891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5pPr>
    <a:lvl6pPr marL="2448613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6pPr>
    <a:lvl7pPr marL="2938335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7pPr>
    <a:lvl8pPr marL="3428061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8pPr>
    <a:lvl9pPr marL="3917781" algn="l" defTabSz="979448" rtl="0" eaLnBrk="1" latinLnBrk="0" hangingPunct="1">
      <a:defRPr sz="12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B06820-6980-4FDF-BA50-CA84A9E0D5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5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8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3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3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7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1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1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1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2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1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61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1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6D895-CBC1-452A-A067-8CD6E7735259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356C-FE46-4E18-9839-923B5BEBE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7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C7CBEAC-1723-4FCA-966D-E5C1DE798C4A}"/>
              </a:ext>
            </a:extLst>
          </p:cNvPr>
          <p:cNvSpPr/>
          <p:nvPr/>
        </p:nvSpPr>
        <p:spPr>
          <a:xfrm>
            <a:off x="12831492" y="0"/>
            <a:ext cx="23707933" cy="32918400"/>
          </a:xfrm>
          <a:prstGeom prst="rect">
            <a:avLst/>
          </a:prstGeom>
          <a:solidFill>
            <a:srgbClr val="0053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75" dirty="0">
              <a:solidFill>
                <a:srgbClr val="00539B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D7AD89-DFBF-408F-9DE7-E230DC92D82F}"/>
              </a:ext>
            </a:extLst>
          </p:cNvPr>
          <p:cNvSpPr txBox="1"/>
          <p:nvPr/>
        </p:nvSpPr>
        <p:spPr>
          <a:xfrm>
            <a:off x="851357" y="6279022"/>
            <a:ext cx="11370637" cy="2557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39B"/>
                </a:solidFill>
              </a:rPr>
              <a:t>Introduction</a:t>
            </a:r>
          </a:p>
          <a:p>
            <a:endParaRPr lang="en-US" sz="3600" b="1" dirty="0">
              <a:solidFill>
                <a:srgbClr val="00539B"/>
              </a:solidFill>
            </a:endParaRP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In two-thirds of the United States (U.S.) medical cannabis is available by physician order, but on the federal level cannabis remains illicit.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Qualifying medical conditions are typically defined on a state level and are required to permit the order of medical cannabis.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endParaRPr lang="en-US" sz="3600" dirty="0">
              <a:cs typeface="Times New Roman" panose="02020603050405020304" pitchFamily="18" charset="0"/>
            </a:endParaRP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539B"/>
                </a:solidFill>
                <a:cs typeface="Times New Roman" panose="02020603050405020304" pitchFamily="18" charset="0"/>
              </a:rPr>
              <a:t>Objectives: 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00539B"/>
              </a:solidFill>
              <a:cs typeface="Times New Roman" panose="02020603050405020304" pitchFamily="18" charset="0"/>
            </a:endParaRP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solidFill>
                  <a:srgbClr val="00539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 identify and map the most recently (2016-2019) published clinical and scientific literature across approved conditions for medical cannabis, and; 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3600" b="1" dirty="0">
                <a:solidFill>
                  <a:srgbClr val="00539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b="1" dirty="0">
                <a:solidFill>
                  <a:srgbClr val="00539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evaluate the quality of identified recent systematic reviews. </a:t>
            </a:r>
            <a:endParaRPr lang="en-US" sz="3600" b="1" dirty="0">
              <a:solidFill>
                <a:srgbClr val="00539B"/>
              </a:solidFill>
              <a:cs typeface="Times New Roman" panose="02020603050405020304" pitchFamily="18" charset="0"/>
            </a:endParaRPr>
          </a:p>
          <a:p>
            <a:endParaRPr lang="en-US" sz="3600" dirty="0"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539B"/>
                </a:solidFill>
              </a:rPr>
              <a:t>Methods</a:t>
            </a:r>
          </a:p>
          <a:p>
            <a:endParaRPr lang="en-US" sz="3600" b="1" dirty="0">
              <a:solidFill>
                <a:srgbClr val="00539B"/>
              </a:solidFill>
            </a:endParaRP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PubMed, Embase, Web of Science, Cochrane, and ClinicalTrials.gov were utilized to expand and update the National Academies of Sciences, Engineering, and Medicine´s (NASEM) comprehensive evidence review (included review of literature from 2000-2016) with search of literature from 2016-2019.[1]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Eleven clinical conditions were included (Table 1) 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Exclusion criteria were: preclinical focus, non-English language, abstracts only, editorials /commentary, case studies/series, and non-U.S. study setting.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Two raters evaluated the quality of evidence of systematic reviews with or without meta-analysis by applying the AMSTAR-2 tool.[2] Additional raters resolved cases of evidence grade disagreement.</a:t>
            </a:r>
          </a:p>
          <a:p>
            <a:endParaRPr lang="en-US" sz="36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539B"/>
                </a:solidFill>
              </a:rPr>
              <a:t>Results</a:t>
            </a:r>
          </a:p>
          <a:p>
            <a:endParaRPr lang="en-US" sz="3600" b="1" dirty="0">
              <a:solidFill>
                <a:srgbClr val="00539B"/>
              </a:solidFill>
            </a:endParaRP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15,917 studies were identified, and 438 studies were included after screening. More than two-thirds of all included studies were in the areas of cancer, chronic pain, and epilepsy (Table 1).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Few studies examined clinically relevant safety and effectiveness outcomes (Table 2).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Safety and effectiveness outcomes differed by indication (Figure 1, Table 2).</a:t>
            </a:r>
          </a:p>
          <a:p>
            <a:pPr marL="514391" indent="-514391">
              <a:buFont typeface="Arial" panose="020B0604020202020204" pitchFamily="34" charset="0"/>
              <a:buChar char="•"/>
            </a:pPr>
            <a:r>
              <a:rPr lang="en-US" sz="3600" dirty="0">
                <a:cs typeface="Times New Roman" panose="02020603050405020304" pitchFamily="18" charset="0"/>
              </a:rPr>
              <a:t>Few high-quality systematic reviews are available, except within MS, epilepsy, and chronic pain (Figure 1).</a:t>
            </a:r>
          </a:p>
        </p:txBody>
      </p:sp>
      <p:pic>
        <p:nvPicPr>
          <p:cNvPr id="49" name="Picture 2" descr="Hotel | union.ufl.edu">
            <a:extLst>
              <a:ext uri="{FF2B5EF4-FFF2-40B4-BE49-F238E27FC236}">
                <a16:creationId xmlns:a16="http://schemas.microsoft.com/office/drawing/2014/main" id="{242ED96B-3D66-4A7B-A2F9-F530C375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333" y="-20516"/>
            <a:ext cx="2682153" cy="26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BDAD6B-94C9-49AA-8741-E134D54D57A9}"/>
              </a:ext>
            </a:extLst>
          </p:cNvPr>
          <p:cNvSpPr/>
          <p:nvPr/>
        </p:nvSpPr>
        <p:spPr>
          <a:xfrm>
            <a:off x="37300239" y="1312984"/>
            <a:ext cx="11633995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800" b="1" dirty="0">
                <a:solidFill>
                  <a:srgbClr val="FF66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body of evidence for medical cannabis requires more rigorous evaluation before consideration as a treatment option for many conditions</a:t>
            </a:r>
            <a:endParaRPr lang="en-US" sz="6800" b="1" dirty="0">
              <a:solidFill>
                <a:srgbClr val="FF66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800" b="1" dirty="0">
              <a:solidFill>
                <a:srgbClr val="0053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6800" b="1" dirty="0">
                <a:solidFill>
                  <a:srgbClr val="00539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evidence necessary to inform medical marijuana policy and treatment guidelines is currently insufficient for many conditions</a:t>
            </a:r>
            <a:endParaRPr lang="en-US" sz="6800" b="1" dirty="0">
              <a:solidFill>
                <a:srgbClr val="00539B"/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EA993EC-AA3F-400E-9916-A1A24B21C9D4}"/>
              </a:ext>
            </a:extLst>
          </p:cNvPr>
          <p:cNvSpPr txBox="1"/>
          <p:nvPr/>
        </p:nvSpPr>
        <p:spPr>
          <a:xfrm>
            <a:off x="37336889" y="20744813"/>
            <a:ext cx="1139512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539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Authors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Sebastian Jugl, BPharm, RPh;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Aimalohi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Okpeku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BPharm; Brianna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Costales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BS; Earl J. Morris, PharmD, MPH;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Golnoosh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Alipour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-Harris, PharmD;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Juan M.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Hincapie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-Castillo, PharmD, PhD;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Nichole E.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Stetten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PhD, MPH, CPH;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Ruba Sajdeya, MD;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Shailina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Keshwani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BPharm;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Verlin Joseph, MPH;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Yahan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Zhang, MS; Yun Shen, MPH; Lauren Adkins, MLIS; Amie </a:t>
            </a:r>
            <a:r>
              <a:rPr lang="en-US" sz="3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Goodin</a:t>
            </a: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PhD, MPP</a:t>
            </a: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539B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539B"/>
              </a:solidFill>
            </a:endParaRPr>
          </a:p>
          <a:p>
            <a:r>
              <a:rPr lang="en-US" sz="3600" b="1" dirty="0">
                <a:solidFill>
                  <a:srgbClr val="00539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 of Florida</a:t>
            </a:r>
            <a:endParaRPr lang="en-US" sz="3600" b="1" dirty="0">
              <a:solidFill>
                <a:srgbClr val="00539B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027B9B-9526-4120-ADE3-4C2A3A6651AA}"/>
              </a:ext>
            </a:extLst>
          </p:cNvPr>
          <p:cNvSpPr txBox="1"/>
          <p:nvPr/>
        </p:nvSpPr>
        <p:spPr>
          <a:xfrm>
            <a:off x="38760650" y="28142619"/>
            <a:ext cx="9765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539B"/>
                </a:solidFill>
                <a:cs typeface="Arial" panose="020B0604020202020204" pitchFamily="34" charset="0"/>
              </a:rPr>
              <a:t>* Contact corresponding author</a:t>
            </a:r>
            <a:br>
              <a:rPr lang="en-US" sz="3600" dirty="0">
                <a:solidFill>
                  <a:srgbClr val="00539B"/>
                </a:solidFill>
                <a:cs typeface="Arial" panose="020B0604020202020204" pitchFamily="34" charset="0"/>
              </a:rPr>
            </a:br>
            <a:r>
              <a:rPr lang="en-US" sz="3600" dirty="0" err="1">
                <a:solidFill>
                  <a:srgbClr val="00539B"/>
                </a:solidFill>
                <a:cs typeface="Arial" panose="020B0604020202020204" pitchFamily="34" charset="0"/>
              </a:rPr>
              <a:t>s.jugl@ufl.edu</a:t>
            </a:r>
            <a:endParaRPr lang="en-US" sz="3600" dirty="0">
              <a:solidFill>
                <a:srgbClr val="00539B"/>
              </a:solidFill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539B"/>
              </a:solidFill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00539B"/>
                </a:solidFill>
                <a:cs typeface="Arial" panose="020B0604020202020204" pitchFamily="34" charset="0"/>
              </a:rPr>
              <a:t>Contact the Consortium</a:t>
            </a:r>
          </a:p>
          <a:p>
            <a:r>
              <a:rPr lang="en-US" sz="3600" dirty="0">
                <a:solidFill>
                  <a:srgbClr val="00539B"/>
                </a:solidFill>
                <a:cs typeface="Arial" panose="020B0604020202020204" pitchFamily="34" charset="0"/>
              </a:rPr>
              <a:t> mmj.outcomes@cop.ufl.edu</a:t>
            </a:r>
          </a:p>
          <a:p>
            <a:r>
              <a:rPr lang="en-US" sz="3600" dirty="0">
                <a:solidFill>
                  <a:srgbClr val="00539B"/>
                </a:solidFill>
                <a:cs typeface="Arial" panose="020B0604020202020204" pitchFamily="34" charset="0"/>
              </a:rPr>
              <a:t> https://mmjoutcomes.org/  </a:t>
            </a:r>
          </a:p>
        </p:txBody>
      </p:sp>
      <p:pic>
        <p:nvPicPr>
          <p:cNvPr id="55" name="Graphic 54" descr="Email">
            <a:extLst>
              <a:ext uri="{FF2B5EF4-FFF2-40B4-BE49-F238E27FC236}">
                <a16:creationId xmlns:a16="http://schemas.microsoft.com/office/drawing/2014/main" id="{3A511F8E-B8E5-4502-BF35-5CD5F5278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37753" y="28335463"/>
            <a:ext cx="914400" cy="914400"/>
          </a:xfrm>
          <a:prstGeom prst="rect">
            <a:avLst/>
          </a:prstGeom>
        </p:spPr>
      </p:pic>
      <p:pic>
        <p:nvPicPr>
          <p:cNvPr id="56" name="Picture 4" descr="MMJ Outcomes">
            <a:extLst>
              <a:ext uri="{FF2B5EF4-FFF2-40B4-BE49-F238E27FC236}">
                <a16:creationId xmlns:a16="http://schemas.microsoft.com/office/drawing/2014/main" id="{2AA8CEC3-2A01-4D13-960D-202CA1901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" r="69573" b="7481"/>
          <a:stretch/>
        </p:blipFill>
        <p:spPr bwMode="auto">
          <a:xfrm>
            <a:off x="37301476" y="30132346"/>
            <a:ext cx="1150769" cy="122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MMJ Outcomes">
            <a:extLst>
              <a:ext uri="{FF2B5EF4-FFF2-40B4-BE49-F238E27FC236}">
                <a16:creationId xmlns:a16="http://schemas.microsoft.com/office/drawing/2014/main" id="{D8F9566A-D2D0-4FD8-88C2-C784E5C4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57" y="1104246"/>
            <a:ext cx="10953439" cy="411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8" name="Tabelle 3">
            <a:extLst>
              <a:ext uri="{FF2B5EF4-FFF2-40B4-BE49-F238E27FC236}">
                <a16:creationId xmlns:a16="http://schemas.microsoft.com/office/drawing/2014/main" id="{3326B6FF-9698-4A07-A433-AF3E4CA176D0}"/>
              </a:ext>
            </a:extLst>
          </p:cNvPr>
          <p:cNvGraphicFramePr>
            <a:graphicFrameLocks noGrp="1"/>
          </p:cNvGraphicFramePr>
          <p:nvPr/>
        </p:nvGraphicFramePr>
        <p:xfrm>
          <a:off x="14237744" y="7762693"/>
          <a:ext cx="11784809" cy="7137112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221048">
                  <a:extLst>
                    <a:ext uri="{9D8B030D-6E8A-4147-A177-3AD203B41FA5}">
                      <a16:colId xmlns:a16="http://schemas.microsoft.com/office/drawing/2014/main" val="1586402576"/>
                    </a:ext>
                  </a:extLst>
                </a:gridCol>
                <a:gridCol w="1501555">
                  <a:extLst>
                    <a:ext uri="{9D8B030D-6E8A-4147-A177-3AD203B41FA5}">
                      <a16:colId xmlns:a16="http://schemas.microsoft.com/office/drawing/2014/main" val="656838016"/>
                    </a:ext>
                  </a:extLst>
                </a:gridCol>
                <a:gridCol w="1501555">
                  <a:extLst>
                    <a:ext uri="{9D8B030D-6E8A-4147-A177-3AD203B41FA5}">
                      <a16:colId xmlns:a16="http://schemas.microsoft.com/office/drawing/2014/main" val="560831722"/>
                    </a:ext>
                  </a:extLst>
                </a:gridCol>
                <a:gridCol w="1501555">
                  <a:extLst>
                    <a:ext uri="{9D8B030D-6E8A-4147-A177-3AD203B41FA5}">
                      <a16:colId xmlns:a16="http://schemas.microsoft.com/office/drawing/2014/main" val="4183946166"/>
                    </a:ext>
                  </a:extLst>
                </a:gridCol>
                <a:gridCol w="1501555">
                  <a:extLst>
                    <a:ext uri="{9D8B030D-6E8A-4147-A177-3AD203B41FA5}">
                      <a16:colId xmlns:a16="http://schemas.microsoft.com/office/drawing/2014/main" val="4137403091"/>
                    </a:ext>
                  </a:extLst>
                </a:gridCol>
                <a:gridCol w="1526812">
                  <a:extLst>
                    <a:ext uri="{9D8B030D-6E8A-4147-A177-3AD203B41FA5}">
                      <a16:colId xmlns:a16="http://schemas.microsoft.com/office/drawing/2014/main" val="1977511617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val="3656235349"/>
                    </a:ext>
                  </a:extLst>
                </a:gridCol>
              </a:tblGrid>
              <a:tr h="103676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3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Condition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SRMA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SR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RCT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OS/QE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  reviews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>
                    <a:solidFill>
                      <a:srgbClr val="F276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71225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ALS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9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5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550560173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Autism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17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8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8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980455242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Cancer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139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6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12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31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86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606104176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Chronic Pain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120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8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8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36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63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738435350"/>
                  </a:ext>
                </a:extLst>
              </a:tr>
              <a:tr h="61092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Crohn’s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25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8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14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109210971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Epilepsy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77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44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169523065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Glaucoma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12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258931643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HIV/AIDS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25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19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720708183"/>
                  </a:ext>
                </a:extLst>
              </a:tr>
              <a:tr h="54990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25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5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16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1380789530"/>
                  </a:ext>
                </a:extLst>
              </a:tr>
              <a:tr h="521364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Parkinson’s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17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30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12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3415833646"/>
                  </a:ext>
                </a:extLst>
              </a:tr>
              <a:tr h="568862"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PTSD</a:t>
                      </a:r>
                      <a:endParaRPr lang="en-US" sz="3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50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10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5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31</a:t>
                      </a:r>
                      <a:endParaRPr lang="en-US" sz="30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182880" marT="6350" marB="0" anchor="b" anchorCtr="1"/>
                </a:tc>
                <a:extLst>
                  <a:ext uri="{0D108BD9-81ED-4DB2-BD59-A6C34878D82A}">
                    <a16:rowId xmlns:a16="http://schemas.microsoft.com/office/drawing/2014/main" val="2747089643"/>
                  </a:ext>
                </a:extLst>
              </a:tr>
            </a:tbl>
          </a:graphicData>
        </a:graphic>
      </p:graphicFrame>
      <p:graphicFrame>
        <p:nvGraphicFramePr>
          <p:cNvPr id="59" name="Tabelle 4">
            <a:extLst>
              <a:ext uri="{FF2B5EF4-FFF2-40B4-BE49-F238E27FC236}">
                <a16:creationId xmlns:a16="http://schemas.microsoft.com/office/drawing/2014/main" id="{9715FB3F-5371-422E-8CAF-009B99BEE84C}"/>
              </a:ext>
            </a:extLst>
          </p:cNvPr>
          <p:cNvGraphicFramePr>
            <a:graphicFrameLocks noGrp="1"/>
          </p:cNvGraphicFramePr>
          <p:nvPr/>
        </p:nvGraphicFramePr>
        <p:xfrm>
          <a:off x="14237744" y="28547121"/>
          <a:ext cx="21158770" cy="392811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193515">
                  <a:extLst>
                    <a:ext uri="{9D8B030D-6E8A-4147-A177-3AD203B41FA5}">
                      <a16:colId xmlns:a16="http://schemas.microsoft.com/office/drawing/2014/main" val="2397199770"/>
                    </a:ext>
                  </a:extLst>
                </a:gridCol>
                <a:gridCol w="1758323">
                  <a:extLst>
                    <a:ext uri="{9D8B030D-6E8A-4147-A177-3AD203B41FA5}">
                      <a16:colId xmlns:a16="http://schemas.microsoft.com/office/drawing/2014/main" val="58021305"/>
                    </a:ext>
                  </a:extLst>
                </a:gridCol>
                <a:gridCol w="2395793">
                  <a:extLst>
                    <a:ext uri="{9D8B030D-6E8A-4147-A177-3AD203B41FA5}">
                      <a16:colId xmlns:a16="http://schemas.microsoft.com/office/drawing/2014/main" val="3569778080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990414607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2238051419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3297789248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4094351418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1441211859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1758732009"/>
                    </a:ext>
                  </a:extLst>
                </a:gridCol>
                <a:gridCol w="2115877">
                  <a:extLst>
                    <a:ext uri="{9D8B030D-6E8A-4147-A177-3AD203B41FA5}">
                      <a16:colId xmlns:a16="http://schemas.microsoft.com/office/drawing/2014/main" val="309733947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800" b="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Condition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2763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Effectiveness Outcome Change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276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Safety Outcome Change</a:t>
                      </a: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F276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88346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3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Improvement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Worsening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change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No change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Worsening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0" marR="6350" marT="6350" marB="0" anchor="b">
                    <a:solidFill>
                      <a:srgbClr val="F276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0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Autism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93822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Cancer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5634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Chronic Pain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14060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Crohn’s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90944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Epilepsy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14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17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3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78930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HIV/AIDS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4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2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9882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Parkinson’s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4320" marR="6350" marT="6350" marB="0" anchor="b">
                    <a:solidFill>
                      <a:srgbClr val="F2763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1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solidFill>
                            <a:srgbClr val="00539B"/>
                          </a:solidFill>
                          <a:effectLst/>
                        </a:rPr>
                        <a:t>-</a:t>
                      </a:r>
                      <a:endParaRPr lang="en-US" sz="2800" b="0" i="0" u="none" strike="noStrike" dirty="0">
                        <a:solidFill>
                          <a:srgbClr val="00539B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9777855"/>
                  </a:ext>
                </a:extLst>
              </a:tr>
            </a:tbl>
          </a:graphicData>
        </a:graphic>
      </p:graphicFrame>
      <p:pic>
        <p:nvPicPr>
          <p:cNvPr id="60" name="Grafik 20">
            <a:extLst>
              <a:ext uri="{FF2B5EF4-FFF2-40B4-BE49-F238E27FC236}">
                <a16:creationId xmlns:a16="http://schemas.microsoft.com/office/drawing/2014/main" id="{D100E30E-2EC3-49CC-B1A9-013141CCD5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6"/>
          <a:stretch/>
        </p:blipFill>
        <p:spPr>
          <a:xfrm>
            <a:off x="23069818" y="15471682"/>
            <a:ext cx="12326695" cy="12670937"/>
          </a:xfrm>
          <a:prstGeom prst="rect">
            <a:avLst/>
          </a:prstGeom>
        </p:spPr>
      </p:pic>
      <p:sp>
        <p:nvSpPr>
          <p:cNvPr id="61" name="Rectangle 16">
            <a:extLst>
              <a:ext uri="{FF2B5EF4-FFF2-40B4-BE49-F238E27FC236}">
                <a16:creationId xmlns:a16="http://schemas.microsoft.com/office/drawing/2014/main" id="{6818CFCA-0717-45A2-8A34-37B587925E5D}"/>
              </a:ext>
            </a:extLst>
          </p:cNvPr>
          <p:cNvSpPr/>
          <p:nvPr/>
        </p:nvSpPr>
        <p:spPr>
          <a:xfrm>
            <a:off x="14598509" y="3561349"/>
            <a:ext cx="209797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200"/>
              </a:spcAft>
            </a:pPr>
            <a:r>
              <a:rPr lang="en-US" sz="7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mapping literature review of medical cannabis clinical outcomes and quality of evidence in approved conditions in the United States from 2016 to 2019</a:t>
            </a:r>
            <a:endParaRPr lang="en-US" sz="7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Rectangle 34">
            <a:extLst>
              <a:ext uri="{FF2B5EF4-FFF2-40B4-BE49-F238E27FC236}">
                <a16:creationId xmlns:a16="http://schemas.microsoft.com/office/drawing/2014/main" id="{736A4107-C408-4561-8287-4ED1D6A028FA}"/>
              </a:ext>
            </a:extLst>
          </p:cNvPr>
          <p:cNvSpPr/>
          <p:nvPr/>
        </p:nvSpPr>
        <p:spPr>
          <a:xfrm>
            <a:off x="37337753" y="14119660"/>
            <a:ext cx="116339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rgbClr val="00539B"/>
                </a:solidFill>
              </a:rPr>
              <a:t>References</a:t>
            </a:r>
          </a:p>
          <a:p>
            <a:pPr lvl="0"/>
            <a:endParaRPr lang="en-US" sz="3600" b="1" dirty="0">
              <a:solidFill>
                <a:srgbClr val="00539B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3600" b="0" u="none" strike="noStrike" baseline="0" dirty="0"/>
              <a:t>National Academies of Sciences, Engineering, and Medicine 2017. The Health Effects of Cannabis and Cannabinoids: The Current State of Evidence and Recommendations for Research. </a:t>
            </a:r>
          </a:p>
          <a:p>
            <a:pPr marL="742950" indent="-742950" algn="l">
              <a:buAutoNum type="arabicPeriod"/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Shea et al. AMSTAR 2: a critical appraisal tool for systematic reviews that include randomized or non-randomized studies of healthcare interventions, or both. BMJ. 2017;358:j4008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64" name="Rectangular Callout 106">
            <a:extLst>
              <a:ext uri="{FF2B5EF4-FFF2-40B4-BE49-F238E27FC236}">
                <a16:creationId xmlns:a16="http://schemas.microsoft.com/office/drawing/2014/main" id="{7FA6FEB3-22B0-4900-B85C-35FD2DA3D17D}"/>
              </a:ext>
            </a:extLst>
          </p:cNvPr>
          <p:cNvSpPr/>
          <p:nvPr/>
        </p:nvSpPr>
        <p:spPr>
          <a:xfrm>
            <a:off x="28277820" y="7762693"/>
            <a:ext cx="7118690" cy="5929680"/>
          </a:xfrm>
          <a:prstGeom prst="wedgeRectCallout">
            <a:avLst>
              <a:gd name="adj1" fmla="val -65451"/>
              <a:gd name="adj2" fmla="val -23829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Table 1: </a:t>
            </a:r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Design type of all reviewed studies,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by medical condition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Abbreviations: SRMA=Systematic review with meta-analysis; SR=Systematic review without meta-analysis; RCT=Randomized controlled trial; OS/QE=Observational/ quasi-experimental study; ALS=Amyotrophic Lateral Sclerosis; MS=Multiple Sclerosis.</a:t>
            </a:r>
          </a:p>
        </p:txBody>
      </p:sp>
      <p:sp>
        <p:nvSpPr>
          <p:cNvPr id="65" name="Rectangular Callout 106">
            <a:extLst>
              <a:ext uri="{FF2B5EF4-FFF2-40B4-BE49-F238E27FC236}">
                <a16:creationId xmlns:a16="http://schemas.microsoft.com/office/drawing/2014/main" id="{4425A583-2878-41D5-AD5C-CFE18D709BFE}"/>
              </a:ext>
            </a:extLst>
          </p:cNvPr>
          <p:cNvSpPr/>
          <p:nvPr/>
        </p:nvSpPr>
        <p:spPr>
          <a:xfrm flipH="1">
            <a:off x="14384690" y="16852241"/>
            <a:ext cx="6781598" cy="2332709"/>
          </a:xfrm>
          <a:prstGeom prst="wedgeRectCallout">
            <a:avLst>
              <a:gd name="adj1" fmla="val -64417"/>
              <a:gd name="adj2" fmla="val -20721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Figure 1: </a:t>
            </a:r>
            <a:r>
              <a:rPr lang="en-US" sz="32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Quality of evidence among systematic reviews assessing cannabis efficacy and safety outcomes 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6" name="Rectangular Callout 106">
            <a:extLst>
              <a:ext uri="{FF2B5EF4-FFF2-40B4-BE49-F238E27FC236}">
                <a16:creationId xmlns:a16="http://schemas.microsoft.com/office/drawing/2014/main" id="{1C439982-E9C2-408B-A5D7-7ECB5CDEF240}"/>
              </a:ext>
            </a:extLst>
          </p:cNvPr>
          <p:cNvSpPr/>
          <p:nvPr/>
        </p:nvSpPr>
        <p:spPr>
          <a:xfrm flipH="1">
            <a:off x="14384690" y="24827929"/>
            <a:ext cx="6020979" cy="2332709"/>
          </a:xfrm>
          <a:prstGeom prst="wedgeRectCallout">
            <a:avLst>
              <a:gd name="adj1" fmla="val 21132"/>
              <a:gd name="adj2" fmla="val 94916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</a:rPr>
              <a:t>Table 2: Effectiveness and safety outcomes of eligible reviewed studies (RCTs, QEs, and OS)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3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817</Words>
  <Application>Microsoft Office PowerPoint</Application>
  <PresentationFormat>Custom</PresentationFormat>
  <Paragraphs>218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 Academic Health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Freed,Deaven A</dc:creator>
  <cp:lastModifiedBy>Ladd, Ben</cp:lastModifiedBy>
  <cp:revision>108</cp:revision>
  <dcterms:created xsi:type="dcterms:W3CDTF">2017-08-24T13:34:21Z</dcterms:created>
  <dcterms:modified xsi:type="dcterms:W3CDTF">2020-07-19T16:45:06Z</dcterms:modified>
</cp:coreProperties>
</file>